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8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andara" panose="020E0502030303020204" pitchFamily="34" charset="0"/>
      <p:regular r:id="rId15"/>
      <p:bold r:id="rId16"/>
      <p:italic r:id="rId17"/>
      <p:boldItalic r:id="rId18"/>
    </p:embeddedFont>
    <p:embeddedFont>
      <p:font typeface="Trajan Pro" panose="02020502050506020301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99A66"/>
    <a:srgbClr val="50656C"/>
    <a:srgbClr val="131F24"/>
    <a:srgbClr val="3643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2A9F4E-58B6-8141-84A1-C88C7FDB5BF3}" v="1" dt="2023-09-21T07:05:47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4762" autoAdjust="0"/>
  </p:normalViewPr>
  <p:slideViewPr>
    <p:cSldViewPr snapToGrid="0" showGuides="1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6A86D-0E0A-4349-8D74-FAA913F11528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7A29F-A268-436F-8BEC-7EFE0293D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41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7A29F-A268-436F-8BEC-7EFE0293D71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019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B420E-C79E-0EFC-196B-21865730D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60B99-4EA4-2529-46F0-7ACD9DEC2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90753-9CC1-C9E2-09EF-815273877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AE6C-2E28-44D1-9941-225C923D3C72}" type="datetimeFigureOut">
              <a:rPr lang="en-AU" smtClean="0"/>
              <a:t>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1194F-7275-F92A-2222-5A1696F31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B3184-5A5C-AF8A-DA5A-537219D6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BB82-ADEE-4B4C-B663-C6E1DDC0E1C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3569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B302-5E29-613A-13B0-5C187659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6C3B5-6E7A-D762-20D5-6B2688B95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E0D94-3819-66E3-1B56-D47F3DC27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AE6C-2E28-44D1-9941-225C923D3C72}" type="datetimeFigureOut">
              <a:rPr lang="en-AU" smtClean="0"/>
              <a:t>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49E34-729A-98CD-11AD-DD5053609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AD006-81A7-B9CE-39AD-09455CC9B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BB82-ADEE-4B4C-B663-C6E1DDC0E1C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860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E0E3D1-454D-207C-C397-62BF6BDB2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7507EE-A949-B3DD-15F0-5ADD4FB8F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7EEBA-7494-5D38-1146-FD8545B15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AE6C-2E28-44D1-9941-225C923D3C72}" type="datetimeFigureOut">
              <a:rPr lang="en-AU" smtClean="0"/>
              <a:t>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09891-ADE3-AB53-F8E2-40AE8C81B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8148F-19DA-3E4C-EB02-33FF1B3E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BB82-ADEE-4B4C-B663-C6E1DDC0E1C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9585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E534-D5B4-EE27-45F2-9B10A1728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9ED48-D27F-8086-A5A5-12B28B56E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7ADCC-8481-4EB4-4E60-79F56697B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AE6C-2E28-44D1-9941-225C923D3C72}" type="datetimeFigureOut">
              <a:rPr lang="en-AU" smtClean="0"/>
              <a:t>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88EA4-14B0-A4CE-EA9E-077C8EBF6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BFC2C-0051-D2E6-9ED3-60B27D5E6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BB82-ADEE-4B4C-B663-C6E1DDC0E1C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366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2CE7-97C1-731E-A1B0-FC240476D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EF154-D672-AD4B-F136-C9804E0E4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66E2B-C6DC-F436-3CD5-B72BD9997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AE6C-2E28-44D1-9941-225C923D3C72}" type="datetimeFigureOut">
              <a:rPr lang="en-AU" smtClean="0"/>
              <a:t>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D245E-E48D-AB06-0B48-C29963AB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E620C-CE61-C0CC-A977-92910148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BB82-ADEE-4B4C-B663-C6E1DDC0E1C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1310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08E47-A70F-B73B-DBC8-FAEBB009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F0213-F378-23B5-ECEF-A4EFE6BCAE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215FC-DF0C-720A-B909-00476CD3D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FB143-7CC0-02F1-CB7B-E8116464E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AE6C-2E28-44D1-9941-225C923D3C72}" type="datetimeFigureOut">
              <a:rPr lang="en-AU" smtClean="0"/>
              <a:t>3/11/2023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2415E-0D23-AD97-47D4-0D9B79F9C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305D4-3664-04ED-0444-9C0F73D1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BB82-ADEE-4B4C-B663-C6E1DDC0E1C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8058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2BD24-10BC-10C2-2A55-A8BBDB443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8F126-CFA4-69A5-2861-24B700540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18E5C-F514-8512-A224-6C284D704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16E704-AE80-92D8-590A-61C241EB01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76A4F-6F0A-AFC7-29E4-79150F0A4D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BEC07C-75B2-5940-0475-A2A5C732E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AE6C-2E28-44D1-9941-225C923D3C72}" type="datetimeFigureOut">
              <a:rPr lang="en-AU" smtClean="0"/>
              <a:t>3/11/2023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4C7D46-A008-DC13-E484-3602B276B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4EA0AE-624A-D24B-FD85-54A459FEA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BB82-ADEE-4B4C-B663-C6E1DDC0E1C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08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94808-C569-1B3E-6844-FA135812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B93267-D86E-3862-FEC7-F6A60E239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AE6C-2E28-44D1-9941-225C923D3C72}" type="datetimeFigureOut">
              <a:rPr lang="en-AU" smtClean="0"/>
              <a:t>3/11/2023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A578A-5DF0-992E-DBC8-2CC34942E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6954F0-F017-7A2D-A887-D489A0CF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BB82-ADEE-4B4C-B663-C6E1DDC0E1C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3690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CC2C6-6BC8-A3C3-52F1-C979428C0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AE6C-2E28-44D1-9941-225C923D3C72}" type="datetimeFigureOut">
              <a:rPr lang="en-AU" smtClean="0"/>
              <a:t>3/11/2023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1EC293-4C3E-3F2E-F5B7-14CEAC33E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260D5-622F-3C2F-FEFF-2A6E99B7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BB82-ADEE-4B4C-B663-C6E1DDC0E1C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4821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19F34-D9CA-6299-E1C3-8D9397C2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30B29-2478-1312-2B82-D276F311C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4B84C-8C29-3D7B-4098-4F44D9097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AACAE-AAD6-35CC-AD81-247479B78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AE6C-2E28-44D1-9941-225C923D3C72}" type="datetimeFigureOut">
              <a:rPr lang="en-AU" smtClean="0"/>
              <a:t>3/11/2023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84F6E-5FB0-0D0E-0D1C-EC537945E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1810C-6C81-2D7F-3437-E3F1736CF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BB82-ADEE-4B4C-B663-C6E1DDC0E1C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8465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2910-FF64-C994-E41E-7E113C7DD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C6C20F-9ADE-8299-5697-8A2F742DC9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12A57-36B9-FE72-4566-59B2B69A2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A513F-34D4-CE8B-29F8-5778EDD3F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AE6C-2E28-44D1-9941-225C923D3C72}" type="datetimeFigureOut">
              <a:rPr lang="en-AU" smtClean="0"/>
              <a:t>3/11/2023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E82EF-3EBF-B9FC-C1A1-7B6AD8029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F77D0-1549-D1AD-B97F-0E02EE18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BB82-ADEE-4B4C-B663-C6E1DDC0E1C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079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B2A31-8241-068A-C057-6C7552A76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868C7-E268-26EF-FCF8-AE7B8AC59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034A9-6820-26CB-8A14-2D3F1CB988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7AE6C-2E28-44D1-9941-225C923D3C72}" type="datetimeFigureOut">
              <a:rPr lang="en-AU" smtClean="0"/>
              <a:t>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68BA6-CA5F-B8A0-6BF0-E6772B2C3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81DF3-7A35-284B-B7F7-EE1A7FF2A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BBB82-ADEE-4B4C-B663-C6E1DDC0E1C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037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tx1"/>
            </a:gs>
            <a:gs pos="73000">
              <a:srgbClr val="131F2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21 Best Things to do in Florence in 2023">
            <a:extLst>
              <a:ext uri="{FF2B5EF4-FFF2-40B4-BE49-F238E27FC236}">
                <a16:creationId xmlns:a16="http://schemas.microsoft.com/office/drawing/2014/main" id="{8C9ED368-536A-D4F7-412D-C23DD1560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2" t="32303" r="10752" b="1489"/>
          <a:stretch/>
        </p:blipFill>
        <p:spPr bwMode="auto">
          <a:xfrm>
            <a:off x="-1587" y="0"/>
            <a:ext cx="12193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2AEB36F-AE92-F484-F16A-5CD27E7BF1FC}"/>
              </a:ext>
            </a:extLst>
          </p:cNvPr>
          <p:cNvSpPr/>
          <p:nvPr/>
        </p:nvSpPr>
        <p:spPr>
          <a:xfrm>
            <a:off x="8038736" y="351651"/>
            <a:ext cx="4938246" cy="4938246"/>
          </a:xfrm>
          <a:prstGeom prst="ellipse">
            <a:avLst/>
          </a:prstGeom>
          <a:solidFill>
            <a:srgbClr val="50656C"/>
          </a:solid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46D33B-F6DB-DBC3-BAED-D17F89942D8E}"/>
              </a:ext>
            </a:extLst>
          </p:cNvPr>
          <p:cNvCxnSpPr>
            <a:cxnSpLocks/>
          </p:cNvCxnSpPr>
          <p:nvPr/>
        </p:nvCxnSpPr>
        <p:spPr>
          <a:xfrm>
            <a:off x="736600" y="1330960"/>
            <a:ext cx="10718800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6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EF8403-A70F-67AE-6AB7-67D0EB6B4DF2}"/>
              </a:ext>
            </a:extLst>
          </p:cNvPr>
          <p:cNvCxnSpPr>
            <a:cxnSpLocks/>
          </p:cNvCxnSpPr>
          <p:nvPr/>
        </p:nvCxnSpPr>
        <p:spPr>
          <a:xfrm>
            <a:off x="1387472" y="2099886"/>
            <a:ext cx="416127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6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76520E-0FA0-F6EA-95CD-A69B28DE09BC}"/>
              </a:ext>
            </a:extLst>
          </p:cNvPr>
          <p:cNvCxnSpPr>
            <a:cxnSpLocks/>
          </p:cNvCxnSpPr>
          <p:nvPr/>
        </p:nvCxnSpPr>
        <p:spPr>
          <a:xfrm>
            <a:off x="1387472" y="5289897"/>
            <a:ext cx="4161272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131F24"/>
                </a:gs>
                <a:gs pos="100000">
                  <a:srgbClr val="131F24"/>
                </a:gs>
                <a:gs pos="46000">
                  <a:srgbClr val="A99A6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0D80BFF-6EC2-A4D7-4CE0-87009165F0B9}"/>
              </a:ext>
            </a:extLst>
          </p:cNvPr>
          <p:cNvSpPr txBox="1"/>
          <p:nvPr/>
        </p:nvSpPr>
        <p:spPr>
          <a:xfrm>
            <a:off x="4147392" y="562035"/>
            <a:ext cx="3897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Trajan Pro" panose="02020502050506020301" pitchFamily="18" charset="0"/>
              </a:rPr>
              <a:t>Portfolio Website</a:t>
            </a:r>
            <a:endParaRPr lang="en-AU" sz="2800" dirty="0"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Trajan Pro" panose="02020502050506020301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02DC1-DCB5-BBD3-6884-627AA0376627}"/>
              </a:ext>
            </a:extLst>
          </p:cNvPr>
          <p:cNvSpPr txBox="1"/>
          <p:nvPr/>
        </p:nvSpPr>
        <p:spPr>
          <a:xfrm>
            <a:off x="2829632" y="1663801"/>
            <a:ext cx="1276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A99A66"/>
                </a:solidFill>
                <a:effectLst>
                  <a:glow rad="63500">
                    <a:srgbClr val="A99A66">
                      <a:alpha val="7000"/>
                    </a:srgbClr>
                  </a:glow>
                </a:effectLst>
                <a:latin typeface="Trajan Pro" panose="02020502050506020301" pitchFamily="18" charset="0"/>
              </a:rPr>
              <a:t>Includes</a:t>
            </a:r>
            <a:endParaRPr lang="en-AU" sz="1600" b="1" dirty="0">
              <a:solidFill>
                <a:srgbClr val="A99A66"/>
              </a:solidFill>
              <a:effectLst>
                <a:glow rad="63500">
                  <a:srgbClr val="A99A66">
                    <a:alpha val="7000"/>
                  </a:srgbClr>
                </a:glow>
              </a:effectLst>
              <a:latin typeface="Trajan Pro" panose="02020502050506020301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2FA3E-253D-B632-4407-CFC5B404040B}"/>
              </a:ext>
            </a:extLst>
          </p:cNvPr>
          <p:cNvSpPr txBox="1"/>
          <p:nvPr/>
        </p:nvSpPr>
        <p:spPr>
          <a:xfrm>
            <a:off x="2725633" y="4874594"/>
            <a:ext cx="1484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A99A66"/>
                </a:solidFill>
                <a:effectLst>
                  <a:glow rad="63500">
                    <a:srgbClr val="A99A66">
                      <a:alpha val="7000"/>
                    </a:srgbClr>
                  </a:glow>
                </a:effectLst>
                <a:latin typeface="Trajan Pro" panose="02020502050506020301" pitchFamily="18" charset="0"/>
              </a:rPr>
              <a:t>Showcases</a:t>
            </a:r>
            <a:endParaRPr lang="en-AU" sz="1600" b="1" dirty="0">
              <a:solidFill>
                <a:srgbClr val="A99A66"/>
              </a:solidFill>
              <a:effectLst>
                <a:glow rad="63500">
                  <a:srgbClr val="A99A66">
                    <a:alpha val="7000"/>
                  </a:srgbClr>
                </a:glow>
              </a:effectLst>
              <a:latin typeface="Trajan Pro" panose="02020502050506020301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795B3C-AB01-4DB6-D904-DDEB367C1CD8}"/>
              </a:ext>
            </a:extLst>
          </p:cNvPr>
          <p:cNvSpPr/>
          <p:nvPr/>
        </p:nvSpPr>
        <p:spPr>
          <a:xfrm>
            <a:off x="1584715" y="2254827"/>
            <a:ext cx="1174172" cy="1174172"/>
          </a:xfrm>
          <a:prstGeom prst="rect">
            <a:avLst/>
          </a:prstGeom>
          <a:gradFill flip="none" rotWithShape="1">
            <a:gsLst>
              <a:gs pos="2000">
                <a:srgbClr val="364348">
                  <a:alpha val="71765"/>
                </a:srgbClr>
              </a:gs>
              <a:gs pos="100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rgbClr val="5065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040DF3-9508-0A9B-0C98-FE373138D454}"/>
              </a:ext>
            </a:extLst>
          </p:cNvPr>
          <p:cNvSpPr/>
          <p:nvPr/>
        </p:nvSpPr>
        <p:spPr>
          <a:xfrm>
            <a:off x="1584715" y="3583939"/>
            <a:ext cx="1174172" cy="1174172"/>
          </a:xfrm>
          <a:prstGeom prst="rect">
            <a:avLst/>
          </a:prstGeom>
          <a:gradFill flip="none" rotWithShape="1">
            <a:gsLst>
              <a:gs pos="2000">
                <a:srgbClr val="364348">
                  <a:alpha val="71765"/>
                </a:srgbClr>
              </a:gs>
              <a:gs pos="100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rgbClr val="5065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7B61B3-1C7C-16F9-92C3-7CA2B8FE28A1}"/>
              </a:ext>
            </a:extLst>
          </p:cNvPr>
          <p:cNvSpPr/>
          <p:nvPr/>
        </p:nvSpPr>
        <p:spPr>
          <a:xfrm>
            <a:off x="2925143" y="2254827"/>
            <a:ext cx="1174172" cy="1174172"/>
          </a:xfrm>
          <a:prstGeom prst="rect">
            <a:avLst/>
          </a:prstGeom>
          <a:gradFill flip="none" rotWithShape="1">
            <a:gsLst>
              <a:gs pos="2000">
                <a:srgbClr val="364348">
                  <a:alpha val="71765"/>
                </a:srgbClr>
              </a:gs>
              <a:gs pos="100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rgbClr val="5065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C8D04D-B77E-2130-2C9D-CC4ECDEE4BF5}"/>
              </a:ext>
            </a:extLst>
          </p:cNvPr>
          <p:cNvSpPr/>
          <p:nvPr/>
        </p:nvSpPr>
        <p:spPr>
          <a:xfrm>
            <a:off x="2925143" y="3583939"/>
            <a:ext cx="1174172" cy="1174172"/>
          </a:xfrm>
          <a:prstGeom prst="rect">
            <a:avLst/>
          </a:prstGeom>
          <a:gradFill flip="none" rotWithShape="1">
            <a:gsLst>
              <a:gs pos="2000">
                <a:srgbClr val="364348">
                  <a:alpha val="71765"/>
                </a:srgbClr>
              </a:gs>
              <a:gs pos="100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rgbClr val="5065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C9FC2A-18B5-CC07-F92A-502E4729CCED}"/>
              </a:ext>
            </a:extLst>
          </p:cNvPr>
          <p:cNvSpPr/>
          <p:nvPr/>
        </p:nvSpPr>
        <p:spPr>
          <a:xfrm>
            <a:off x="4265571" y="2254827"/>
            <a:ext cx="1174172" cy="1174172"/>
          </a:xfrm>
          <a:prstGeom prst="rect">
            <a:avLst/>
          </a:prstGeom>
          <a:gradFill flip="none" rotWithShape="1">
            <a:gsLst>
              <a:gs pos="2000">
                <a:srgbClr val="364348">
                  <a:alpha val="71765"/>
                </a:srgbClr>
              </a:gs>
              <a:gs pos="100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rgbClr val="5065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A3E65D-28EC-375D-D210-16CC015106C5}"/>
              </a:ext>
            </a:extLst>
          </p:cNvPr>
          <p:cNvSpPr/>
          <p:nvPr/>
        </p:nvSpPr>
        <p:spPr>
          <a:xfrm>
            <a:off x="4265571" y="3583939"/>
            <a:ext cx="1174172" cy="1174172"/>
          </a:xfrm>
          <a:prstGeom prst="rect">
            <a:avLst/>
          </a:prstGeom>
          <a:gradFill flip="none" rotWithShape="1">
            <a:gsLst>
              <a:gs pos="2000">
                <a:srgbClr val="364348">
                  <a:alpha val="71765"/>
                </a:srgbClr>
              </a:gs>
              <a:gs pos="100000">
                <a:srgbClr val="131F24"/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rgbClr val="5065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F353BB-1042-A0E9-5661-E5DE19B7145B}"/>
              </a:ext>
            </a:extLst>
          </p:cNvPr>
          <p:cNvSpPr txBox="1"/>
          <p:nvPr/>
        </p:nvSpPr>
        <p:spPr>
          <a:xfrm>
            <a:off x="1874078" y="5932753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Skills</a:t>
            </a:r>
            <a:endParaRPr lang="en-AU" sz="1400" dirty="0"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E6D71D-4911-3C93-D6FD-A8B9C3DCDFA1}"/>
              </a:ext>
            </a:extLst>
          </p:cNvPr>
          <p:cNvSpPr txBox="1"/>
          <p:nvPr/>
        </p:nvSpPr>
        <p:spPr>
          <a:xfrm>
            <a:off x="3046398" y="5932753"/>
            <a:ext cx="931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endParaRPr lang="en-AU" sz="1400" dirty="0"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B24A60-9CEE-974E-2949-86CCC5BBCB93}"/>
              </a:ext>
            </a:extLst>
          </p:cNvPr>
          <p:cNvSpPr txBox="1"/>
          <p:nvPr/>
        </p:nvSpPr>
        <p:spPr>
          <a:xfrm>
            <a:off x="4412678" y="5932753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endParaRPr lang="en-AU" sz="1400" dirty="0"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B2BCDC-3D34-FBB9-EA49-7AEFDC69E52B}"/>
              </a:ext>
            </a:extLst>
          </p:cNvPr>
          <p:cNvSpPr txBox="1"/>
          <p:nvPr/>
        </p:nvSpPr>
        <p:spPr>
          <a:xfrm>
            <a:off x="6465747" y="4678383"/>
            <a:ext cx="325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 Website:</a:t>
            </a:r>
            <a:endParaRPr lang="en-A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7235D0-1CF3-5689-D4FB-C6EB5F5F5AA1}"/>
              </a:ext>
            </a:extLst>
          </p:cNvPr>
          <p:cNvSpPr txBox="1"/>
          <p:nvPr/>
        </p:nvSpPr>
        <p:spPr>
          <a:xfrm>
            <a:off x="6480026" y="5326890"/>
            <a:ext cx="4817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website that displays a person's or an organization's work, accomplishments, abilities, and projects is called a portfolio website. It provides an internet venue for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showcase and market their work to the general public, employers, and prospective clients.</a:t>
            </a:r>
          </a:p>
        </p:txBody>
      </p:sp>
      <p:pic>
        <p:nvPicPr>
          <p:cNvPr id="28" name="Graphic 27" descr="Single gear with solid fill">
            <a:extLst>
              <a:ext uri="{FF2B5EF4-FFF2-40B4-BE49-F238E27FC236}">
                <a16:creationId xmlns:a16="http://schemas.microsoft.com/office/drawing/2014/main" id="{346F2D68-75E9-93FE-6F2A-5C3265149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3200" y="5475552"/>
            <a:ext cx="457201" cy="457201"/>
          </a:xfrm>
          <a:prstGeom prst="rect">
            <a:avLst/>
          </a:prstGeom>
        </p:spPr>
      </p:pic>
      <p:pic>
        <p:nvPicPr>
          <p:cNvPr id="30" name="Graphic 29" descr="Palette with solid fill">
            <a:extLst>
              <a:ext uri="{FF2B5EF4-FFF2-40B4-BE49-F238E27FC236}">
                <a16:creationId xmlns:a16="http://schemas.microsoft.com/office/drawing/2014/main" id="{3BD149A8-2031-0572-1A9D-9755388BF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1729" y="5513653"/>
            <a:ext cx="380999" cy="380999"/>
          </a:xfrm>
          <a:prstGeom prst="rect">
            <a:avLst/>
          </a:prstGeom>
        </p:spPr>
      </p:pic>
      <p:pic>
        <p:nvPicPr>
          <p:cNvPr id="32" name="Graphic 31" descr="Clock">
            <a:extLst>
              <a:ext uri="{FF2B5EF4-FFF2-40B4-BE49-F238E27FC236}">
                <a16:creationId xmlns:a16="http://schemas.microsoft.com/office/drawing/2014/main" id="{3B0628B1-7220-1270-E4AE-4B0EAC30C5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777224" y="5531432"/>
            <a:ext cx="345440" cy="3454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88AF2DF-F707-3348-00FF-FD2CE4A032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67" y="1531110"/>
            <a:ext cx="5992725" cy="272396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AC599B4-652A-85E8-ED4D-EFA163E28B6B}"/>
              </a:ext>
            </a:extLst>
          </p:cNvPr>
          <p:cNvSpPr/>
          <p:nvPr/>
        </p:nvSpPr>
        <p:spPr>
          <a:xfrm>
            <a:off x="6305500" y="1531110"/>
            <a:ext cx="1024050" cy="1206947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Graphic 30" descr="Diploma roll">
            <a:extLst>
              <a:ext uri="{FF2B5EF4-FFF2-40B4-BE49-F238E27FC236}">
                <a16:creationId xmlns:a16="http://schemas.microsoft.com/office/drawing/2014/main" id="{55371A09-C667-7717-973F-42C7426C19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14599" y="2435893"/>
            <a:ext cx="914400" cy="914400"/>
          </a:xfrm>
          <a:prstGeom prst="rect">
            <a:avLst/>
          </a:prstGeom>
        </p:spPr>
      </p:pic>
      <p:pic>
        <p:nvPicPr>
          <p:cNvPr id="43" name="Graphic 42" descr="Cheers">
            <a:extLst>
              <a:ext uri="{FF2B5EF4-FFF2-40B4-BE49-F238E27FC236}">
                <a16:creationId xmlns:a16="http://schemas.microsoft.com/office/drawing/2014/main" id="{E40DF201-33B8-9116-879D-23022A7A21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55027" y="2378827"/>
            <a:ext cx="914400" cy="914400"/>
          </a:xfrm>
          <a:prstGeom prst="rect">
            <a:avLst/>
          </a:prstGeom>
        </p:spPr>
      </p:pic>
      <p:pic>
        <p:nvPicPr>
          <p:cNvPr id="45" name="Graphic 44" descr="Ribbon">
            <a:extLst>
              <a:ext uri="{FF2B5EF4-FFF2-40B4-BE49-F238E27FC236}">
                <a16:creationId xmlns:a16="http://schemas.microsoft.com/office/drawing/2014/main" id="{CFC0EB6A-45E6-555C-2CED-7AD83C227E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95457" y="2378827"/>
            <a:ext cx="914400" cy="914400"/>
          </a:xfrm>
          <a:prstGeom prst="rect">
            <a:avLst/>
          </a:prstGeom>
        </p:spPr>
      </p:pic>
      <p:pic>
        <p:nvPicPr>
          <p:cNvPr id="47" name="Graphic 46" descr="Podium">
            <a:extLst>
              <a:ext uri="{FF2B5EF4-FFF2-40B4-BE49-F238E27FC236}">
                <a16:creationId xmlns:a16="http://schemas.microsoft.com/office/drawing/2014/main" id="{2785A040-5A41-9B6F-0DE2-2FDABED867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19708" y="3741839"/>
            <a:ext cx="914400" cy="914400"/>
          </a:xfrm>
          <a:prstGeom prst="rect">
            <a:avLst/>
          </a:prstGeom>
        </p:spPr>
      </p:pic>
      <p:pic>
        <p:nvPicPr>
          <p:cNvPr id="49" name="Graphic 48" descr="Briefcase">
            <a:extLst>
              <a:ext uri="{FF2B5EF4-FFF2-40B4-BE49-F238E27FC236}">
                <a16:creationId xmlns:a16="http://schemas.microsoft.com/office/drawing/2014/main" id="{2094C2C0-7B42-C2D8-5C6B-C0AF8BA037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43815" y="3736043"/>
            <a:ext cx="914400" cy="914400"/>
          </a:xfrm>
          <a:prstGeom prst="rect">
            <a:avLst/>
          </a:prstGeom>
        </p:spPr>
      </p:pic>
      <p:pic>
        <p:nvPicPr>
          <p:cNvPr id="51" name="Graphic 50" descr="Headphones">
            <a:extLst>
              <a:ext uri="{FF2B5EF4-FFF2-40B4-BE49-F238E27FC236}">
                <a16:creationId xmlns:a16="http://schemas.microsoft.com/office/drawing/2014/main" id="{F4DF3EEE-5AC2-03E9-4D4B-BC514681195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97539" y="36952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4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38527F-5027-9A6A-9CC3-C46D8E4E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38100" dist="50800" dir="5400000" sx="1000" sy="1000" algn="ctr" rotWithShape="0">
              <a:srgbClr val="000000">
                <a:alpha val="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4C3516A-51E5-76BB-B9F4-3CA6A3FF408E}"/>
              </a:ext>
            </a:extLst>
          </p:cNvPr>
          <p:cNvGrpSpPr/>
          <p:nvPr/>
        </p:nvGrpSpPr>
        <p:grpSpPr>
          <a:xfrm>
            <a:off x="2140688" y="691116"/>
            <a:ext cx="7910624" cy="5263117"/>
            <a:chOff x="2140688" y="691116"/>
            <a:chExt cx="7910624" cy="5263117"/>
          </a:xfrm>
        </p:grpSpPr>
        <p:sp>
          <p:nvSpPr>
            <p:cNvPr id="4" name="Rectangle: Diagonal Corners Snipped 3">
              <a:extLst>
                <a:ext uri="{FF2B5EF4-FFF2-40B4-BE49-F238E27FC236}">
                  <a16:creationId xmlns:a16="http://schemas.microsoft.com/office/drawing/2014/main" id="{1A98154E-AA16-4496-FFCA-57C076CB09C2}"/>
                </a:ext>
              </a:extLst>
            </p:cNvPr>
            <p:cNvSpPr/>
            <p:nvPr/>
          </p:nvSpPr>
          <p:spPr>
            <a:xfrm>
              <a:off x="2140688" y="903768"/>
              <a:ext cx="7910624" cy="5050465"/>
            </a:xfrm>
            <a:prstGeom prst="snip2DiagRect">
              <a:avLst/>
            </a:prstGeom>
            <a:gradFill flip="none" rotWithShape="1">
              <a:gsLst>
                <a:gs pos="100000">
                  <a:schemeClr val="tx1">
                    <a:alpha val="71000"/>
                  </a:schemeClr>
                </a:gs>
                <a:gs pos="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9DCF4D-FDE3-5325-B162-EA5AA65C870D}"/>
                </a:ext>
              </a:extLst>
            </p:cNvPr>
            <p:cNvSpPr txBox="1"/>
            <p:nvPr/>
          </p:nvSpPr>
          <p:spPr>
            <a:xfrm>
              <a:off x="6508699" y="2510189"/>
              <a:ext cx="9044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Idea</a:t>
              </a:r>
              <a:endParaRPr lang="en-A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D8184C-24A2-8ECD-ABDD-F7C437DEEFD4}"/>
                </a:ext>
              </a:extLst>
            </p:cNvPr>
            <p:cNvSpPr txBox="1"/>
            <p:nvPr/>
          </p:nvSpPr>
          <p:spPr>
            <a:xfrm>
              <a:off x="6508699" y="3228689"/>
              <a:ext cx="265259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D1D5DB"/>
                  </a:solidFill>
                  <a:effectLst/>
                  <a:latin typeface="Candara" panose="020E0502030303020204" pitchFamily="34" charset="0"/>
                </a:rPr>
                <a:t>The main idea behind this website is to create a digital platform that serves as a comprehensive showcase of my work, skills, and achievements. It offers an easy-to-navigate interface for visitors to explore my projects, learn about my background, and connect with me.</a:t>
              </a:r>
              <a:endParaRPr lang="en-US" sz="12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: Single Corner Snipped 7">
              <a:extLst>
                <a:ext uri="{FF2B5EF4-FFF2-40B4-BE49-F238E27FC236}">
                  <a16:creationId xmlns:a16="http://schemas.microsoft.com/office/drawing/2014/main" id="{13BE130B-DB54-82F9-CE88-BEFBAFE1DD7D}"/>
                </a:ext>
              </a:extLst>
            </p:cNvPr>
            <p:cNvSpPr/>
            <p:nvPr/>
          </p:nvSpPr>
          <p:spPr>
            <a:xfrm>
              <a:off x="2392326" y="691116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: Single Corner Snipped 8">
              <a:extLst>
                <a:ext uri="{FF2B5EF4-FFF2-40B4-BE49-F238E27FC236}">
                  <a16:creationId xmlns:a16="http://schemas.microsoft.com/office/drawing/2014/main" id="{1B9E1B7F-13BB-738A-D8BA-FD4475CDDBC0}"/>
                </a:ext>
              </a:extLst>
            </p:cNvPr>
            <p:cNvSpPr/>
            <p:nvPr/>
          </p:nvSpPr>
          <p:spPr>
            <a:xfrm>
              <a:off x="7736484" y="5517452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8EC8381-9E93-6206-3F87-4BB10EE83489}"/>
              </a:ext>
            </a:extLst>
          </p:cNvPr>
          <p:cNvSpPr/>
          <p:nvPr/>
        </p:nvSpPr>
        <p:spPr>
          <a:xfrm rot="16200000">
            <a:off x="1604250" y="3234943"/>
            <a:ext cx="292668" cy="132960"/>
          </a:xfrm>
          <a:prstGeom prst="triangle">
            <a:avLst/>
          </a:prstGeom>
          <a:solidFill>
            <a:srgbClr val="A99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118442B-746C-C8A3-7DEC-C190F0F58475}"/>
              </a:ext>
            </a:extLst>
          </p:cNvPr>
          <p:cNvSpPr/>
          <p:nvPr/>
        </p:nvSpPr>
        <p:spPr>
          <a:xfrm rot="5400000">
            <a:off x="10187251" y="3234942"/>
            <a:ext cx="292674" cy="132964"/>
          </a:xfrm>
          <a:prstGeom prst="triangle">
            <a:avLst/>
          </a:prstGeom>
          <a:solidFill>
            <a:srgbClr val="A99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49849F-0407-287A-610F-73C626666695}"/>
              </a:ext>
            </a:extLst>
          </p:cNvPr>
          <p:cNvGrpSpPr/>
          <p:nvPr/>
        </p:nvGrpSpPr>
        <p:grpSpPr>
          <a:xfrm>
            <a:off x="12922419" y="691116"/>
            <a:ext cx="7910624" cy="5263117"/>
            <a:chOff x="2140688" y="691116"/>
            <a:chExt cx="7910624" cy="5263117"/>
          </a:xfrm>
        </p:grpSpPr>
        <p:sp>
          <p:nvSpPr>
            <p:cNvPr id="14" name="Rectangle: Diagonal Corners Snipped 13">
              <a:extLst>
                <a:ext uri="{FF2B5EF4-FFF2-40B4-BE49-F238E27FC236}">
                  <a16:creationId xmlns:a16="http://schemas.microsoft.com/office/drawing/2014/main" id="{5166D294-C492-8ECC-535D-D91D606364CD}"/>
                </a:ext>
              </a:extLst>
            </p:cNvPr>
            <p:cNvSpPr/>
            <p:nvPr/>
          </p:nvSpPr>
          <p:spPr>
            <a:xfrm>
              <a:off x="2140688" y="903768"/>
              <a:ext cx="7910624" cy="5050465"/>
            </a:xfrm>
            <a:prstGeom prst="snip2DiagRect">
              <a:avLst/>
            </a:prstGeom>
            <a:gradFill flip="none" rotWithShape="1">
              <a:gsLst>
                <a:gs pos="100000">
                  <a:schemeClr val="tx1">
                    <a:alpha val="71000"/>
                  </a:schemeClr>
                </a:gs>
                <a:gs pos="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5F8E0-3A22-46D4-4962-99203A651C2B}"/>
                </a:ext>
              </a:extLst>
            </p:cNvPr>
            <p:cNvSpPr txBox="1"/>
            <p:nvPr/>
          </p:nvSpPr>
          <p:spPr>
            <a:xfrm>
              <a:off x="6499089" y="2510189"/>
              <a:ext cx="16241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Concept</a:t>
              </a:r>
              <a:endParaRPr lang="en-A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AE6040-DA84-AB5A-732E-F499E2DA6AD3}"/>
                </a:ext>
              </a:extLst>
            </p:cNvPr>
            <p:cNvSpPr txBox="1"/>
            <p:nvPr/>
          </p:nvSpPr>
          <p:spPr>
            <a:xfrm>
              <a:off x="6499089" y="3228689"/>
              <a:ext cx="265259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D1D5DB"/>
                  </a:solidFill>
                  <a:effectLst/>
                  <a:latin typeface="Candara" panose="020E0502030303020204" pitchFamily="34" charset="0"/>
                </a:rPr>
                <a:t>The concept of my portfolio website revolves around creating a visually appealing, user-friendly, and informative online space. Using a minimalist design, clear navigation, and responsive layout, I aim to present my skills and work in a compelling and accessible manner</a:t>
              </a:r>
              <a:endParaRPr lang="en-US" sz="12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171BF5C5-3AAF-4EFE-6F19-CF9EB31A15A3}"/>
                </a:ext>
              </a:extLst>
            </p:cNvPr>
            <p:cNvSpPr/>
            <p:nvPr/>
          </p:nvSpPr>
          <p:spPr>
            <a:xfrm>
              <a:off x="2392326" y="691116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B0177F84-1348-9C88-D14C-06A72C5EF9D7}"/>
                </a:ext>
              </a:extLst>
            </p:cNvPr>
            <p:cNvSpPr/>
            <p:nvPr/>
          </p:nvSpPr>
          <p:spPr>
            <a:xfrm>
              <a:off x="7736484" y="5517452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0985648-9695-2555-4BFE-340712D3D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332" y="2002303"/>
            <a:ext cx="3566743" cy="28533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488552-EE1C-A261-D0FB-3246894F0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523" y="2510189"/>
            <a:ext cx="3673166" cy="215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C8CAD1-5E1E-FF62-83C3-4763DAB54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38100" dist="50800" dir="5400000" sx="1000" sy="1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8EC8381-9E93-6206-3F87-4BB10EE83489}"/>
              </a:ext>
            </a:extLst>
          </p:cNvPr>
          <p:cNvSpPr/>
          <p:nvPr/>
        </p:nvSpPr>
        <p:spPr>
          <a:xfrm rot="16200000">
            <a:off x="1604250" y="3234943"/>
            <a:ext cx="292668" cy="132960"/>
          </a:xfrm>
          <a:prstGeom prst="triangle">
            <a:avLst/>
          </a:prstGeom>
          <a:solidFill>
            <a:srgbClr val="A99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118442B-746C-C8A3-7DEC-C190F0F58475}"/>
              </a:ext>
            </a:extLst>
          </p:cNvPr>
          <p:cNvSpPr/>
          <p:nvPr/>
        </p:nvSpPr>
        <p:spPr>
          <a:xfrm rot="5400000">
            <a:off x="10187251" y="3234942"/>
            <a:ext cx="292674" cy="132964"/>
          </a:xfrm>
          <a:prstGeom prst="triangle">
            <a:avLst/>
          </a:prstGeom>
          <a:solidFill>
            <a:srgbClr val="A99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57BFDC-4403-83E0-0C8F-CBD1C3BACA12}"/>
              </a:ext>
            </a:extLst>
          </p:cNvPr>
          <p:cNvGrpSpPr/>
          <p:nvPr/>
        </p:nvGrpSpPr>
        <p:grpSpPr>
          <a:xfrm>
            <a:off x="-8373545" y="691116"/>
            <a:ext cx="7910624" cy="5263117"/>
            <a:chOff x="2140688" y="691116"/>
            <a:chExt cx="7910624" cy="5263117"/>
          </a:xfrm>
        </p:grpSpPr>
        <p:sp>
          <p:nvSpPr>
            <p:cNvPr id="21" name="Rectangle: Diagonal Corners Snipped 20">
              <a:extLst>
                <a:ext uri="{FF2B5EF4-FFF2-40B4-BE49-F238E27FC236}">
                  <a16:creationId xmlns:a16="http://schemas.microsoft.com/office/drawing/2014/main" id="{8CC7476B-5074-B73D-0C41-E5E01626BFD3}"/>
                </a:ext>
              </a:extLst>
            </p:cNvPr>
            <p:cNvSpPr/>
            <p:nvPr/>
          </p:nvSpPr>
          <p:spPr>
            <a:xfrm>
              <a:off x="2140688" y="903768"/>
              <a:ext cx="7910624" cy="5050465"/>
            </a:xfrm>
            <a:prstGeom prst="snip2DiagRect">
              <a:avLst/>
            </a:prstGeom>
            <a:gradFill flip="none" rotWithShape="1">
              <a:gsLst>
                <a:gs pos="100000">
                  <a:schemeClr val="tx1">
                    <a:alpha val="71000"/>
                  </a:schemeClr>
                </a:gs>
                <a:gs pos="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A9DAFA-7B96-2ED9-A10E-2CFE510C9B16}"/>
                </a:ext>
              </a:extLst>
            </p:cNvPr>
            <p:cNvSpPr txBox="1"/>
            <p:nvPr/>
          </p:nvSpPr>
          <p:spPr>
            <a:xfrm>
              <a:off x="6508699" y="2510189"/>
              <a:ext cx="9044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BCB7D9-A02C-6B92-2230-ED9864F60EE3}"/>
                </a:ext>
              </a:extLst>
            </p:cNvPr>
            <p:cNvSpPr txBox="1"/>
            <p:nvPr/>
          </p:nvSpPr>
          <p:spPr>
            <a:xfrm>
              <a:off x="6508699" y="3228689"/>
              <a:ext cx="265259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D1D5DB"/>
                  </a:solidFill>
                  <a:effectLst/>
                  <a:latin typeface="Candara" panose="020E0502030303020204" pitchFamily="34" charset="0"/>
                </a:rPr>
                <a:t>The main idea behind this website is to create a digital platform that serves as a comprehensive showcase of my work, skills, and achievements. It offers an easy-to-navigate interface for visitors to explore my projects, learn about my background, and connect with me.</a:t>
              </a:r>
              <a:endParaRPr lang="en-US" sz="12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: Single Corner Snipped 24">
              <a:extLst>
                <a:ext uri="{FF2B5EF4-FFF2-40B4-BE49-F238E27FC236}">
                  <a16:creationId xmlns:a16="http://schemas.microsoft.com/office/drawing/2014/main" id="{F890EBA3-9D67-1B92-5BA8-629205FE5C10}"/>
                </a:ext>
              </a:extLst>
            </p:cNvPr>
            <p:cNvSpPr/>
            <p:nvPr/>
          </p:nvSpPr>
          <p:spPr>
            <a:xfrm>
              <a:off x="2392326" y="691116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Rectangle: Single Corner Snipped 25">
              <a:extLst>
                <a:ext uri="{FF2B5EF4-FFF2-40B4-BE49-F238E27FC236}">
                  <a16:creationId xmlns:a16="http://schemas.microsoft.com/office/drawing/2014/main" id="{E735C1BE-54AE-9991-E1B0-8A551EC87B98}"/>
                </a:ext>
              </a:extLst>
            </p:cNvPr>
            <p:cNvSpPr/>
            <p:nvPr/>
          </p:nvSpPr>
          <p:spPr>
            <a:xfrm>
              <a:off x="7736484" y="5517452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C8E341-03E8-4335-C421-50D1B5E57593}"/>
              </a:ext>
            </a:extLst>
          </p:cNvPr>
          <p:cNvGrpSpPr/>
          <p:nvPr/>
        </p:nvGrpSpPr>
        <p:grpSpPr>
          <a:xfrm>
            <a:off x="2140688" y="691116"/>
            <a:ext cx="7910624" cy="5263117"/>
            <a:chOff x="2140688" y="691116"/>
            <a:chExt cx="7910624" cy="5263117"/>
          </a:xfrm>
        </p:grpSpPr>
        <p:sp>
          <p:nvSpPr>
            <p:cNvPr id="4" name="Rectangle: Diagonal Corners Snipped 3">
              <a:extLst>
                <a:ext uri="{FF2B5EF4-FFF2-40B4-BE49-F238E27FC236}">
                  <a16:creationId xmlns:a16="http://schemas.microsoft.com/office/drawing/2014/main" id="{1A98154E-AA16-4496-FFCA-57C076CB09C2}"/>
                </a:ext>
              </a:extLst>
            </p:cNvPr>
            <p:cNvSpPr/>
            <p:nvPr/>
          </p:nvSpPr>
          <p:spPr>
            <a:xfrm>
              <a:off x="2140688" y="903768"/>
              <a:ext cx="7910624" cy="5050465"/>
            </a:xfrm>
            <a:prstGeom prst="snip2DiagRect">
              <a:avLst/>
            </a:prstGeom>
            <a:gradFill flip="none" rotWithShape="1">
              <a:gsLst>
                <a:gs pos="100000">
                  <a:schemeClr val="tx1">
                    <a:alpha val="71000"/>
                  </a:schemeClr>
                </a:gs>
                <a:gs pos="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9DCF4D-FDE3-5325-B162-EA5AA65C870D}"/>
                </a:ext>
              </a:extLst>
            </p:cNvPr>
            <p:cNvSpPr txBox="1"/>
            <p:nvPr/>
          </p:nvSpPr>
          <p:spPr>
            <a:xfrm>
              <a:off x="6499089" y="2510189"/>
              <a:ext cx="16241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Concept</a:t>
              </a:r>
              <a:endParaRPr lang="en-A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D8184C-24A2-8ECD-ABDD-F7C437DEEFD4}"/>
                </a:ext>
              </a:extLst>
            </p:cNvPr>
            <p:cNvSpPr txBox="1"/>
            <p:nvPr/>
          </p:nvSpPr>
          <p:spPr>
            <a:xfrm>
              <a:off x="6499089" y="3228689"/>
              <a:ext cx="265259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D1D5DB"/>
                  </a:solidFill>
                  <a:effectLst/>
                  <a:latin typeface="Candara" panose="020E0502030303020204" pitchFamily="34" charset="0"/>
                </a:rPr>
                <a:t>The concept of this website revolves around creating a visually appealing, user-friendly, and informative online space. Using a minimalist design, clear navigation, and responsive layout, I aim to present my skills and work in a compelling and accessible manner</a:t>
              </a:r>
              <a:endParaRPr lang="en-US" sz="12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: Single Corner Snipped 7">
              <a:extLst>
                <a:ext uri="{FF2B5EF4-FFF2-40B4-BE49-F238E27FC236}">
                  <a16:creationId xmlns:a16="http://schemas.microsoft.com/office/drawing/2014/main" id="{13BE130B-DB54-82F9-CE88-BEFBAFE1DD7D}"/>
                </a:ext>
              </a:extLst>
            </p:cNvPr>
            <p:cNvSpPr/>
            <p:nvPr/>
          </p:nvSpPr>
          <p:spPr>
            <a:xfrm>
              <a:off x="2392326" y="691116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: Single Corner Snipped 8">
              <a:extLst>
                <a:ext uri="{FF2B5EF4-FFF2-40B4-BE49-F238E27FC236}">
                  <a16:creationId xmlns:a16="http://schemas.microsoft.com/office/drawing/2014/main" id="{1B9E1B7F-13BB-738A-D8BA-FD4475CDDBC0}"/>
                </a:ext>
              </a:extLst>
            </p:cNvPr>
            <p:cNvSpPr/>
            <p:nvPr/>
          </p:nvSpPr>
          <p:spPr>
            <a:xfrm>
              <a:off x="7736484" y="5517452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CD7EEF-7AC7-4CF0-C015-1D1DEC848A66}"/>
              </a:ext>
            </a:extLst>
          </p:cNvPr>
          <p:cNvGrpSpPr/>
          <p:nvPr/>
        </p:nvGrpSpPr>
        <p:grpSpPr>
          <a:xfrm>
            <a:off x="12654921" y="669864"/>
            <a:ext cx="7910624" cy="5263117"/>
            <a:chOff x="2140688" y="691116"/>
            <a:chExt cx="7910624" cy="5263117"/>
          </a:xfrm>
        </p:grpSpPr>
        <p:sp>
          <p:nvSpPr>
            <p:cNvPr id="14" name="Rectangle: Diagonal Corners Snipped 13">
              <a:extLst>
                <a:ext uri="{FF2B5EF4-FFF2-40B4-BE49-F238E27FC236}">
                  <a16:creationId xmlns:a16="http://schemas.microsoft.com/office/drawing/2014/main" id="{E8791473-86A7-4555-38D1-CD65735F62AD}"/>
                </a:ext>
              </a:extLst>
            </p:cNvPr>
            <p:cNvSpPr/>
            <p:nvPr/>
          </p:nvSpPr>
          <p:spPr>
            <a:xfrm>
              <a:off x="2140688" y="903768"/>
              <a:ext cx="7910624" cy="5050465"/>
            </a:xfrm>
            <a:prstGeom prst="snip2DiagRect">
              <a:avLst/>
            </a:prstGeom>
            <a:gradFill flip="none" rotWithShape="1">
              <a:gsLst>
                <a:gs pos="100000">
                  <a:schemeClr val="tx1">
                    <a:alpha val="71000"/>
                  </a:schemeClr>
                </a:gs>
                <a:gs pos="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DE65B3-F44D-D931-9823-FB6408244A67}"/>
                </a:ext>
              </a:extLst>
            </p:cNvPr>
            <p:cNvSpPr txBox="1"/>
            <p:nvPr/>
          </p:nvSpPr>
          <p:spPr>
            <a:xfrm>
              <a:off x="6499089" y="2510189"/>
              <a:ext cx="21419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</a:t>
              </a:r>
              <a:endParaRPr lang="en-A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07CC72-3CB9-9480-3152-94FDC200239A}"/>
                </a:ext>
              </a:extLst>
            </p:cNvPr>
            <p:cNvSpPr txBox="1"/>
            <p:nvPr/>
          </p:nvSpPr>
          <p:spPr>
            <a:xfrm>
              <a:off x="6499089" y="3228689"/>
              <a:ext cx="265259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D1D5DB"/>
                  </a:solidFill>
                  <a:effectLst/>
                  <a:latin typeface="Candara" panose="020E0502030303020204" pitchFamily="34" charset="0"/>
                </a:rPr>
                <a:t>It has practical applications for both personal and professional use. It serves as a hub for potential employers and collaborators to assess my capabilities and review my work. Additionally, it's a convenient tool for me to present my qualifications and achievements to a global audience.</a:t>
              </a:r>
              <a:endParaRPr lang="en-US" sz="12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896189DF-8A31-E774-9F4A-39EE8D77A611}"/>
                </a:ext>
              </a:extLst>
            </p:cNvPr>
            <p:cNvSpPr/>
            <p:nvPr/>
          </p:nvSpPr>
          <p:spPr>
            <a:xfrm>
              <a:off x="2392326" y="691116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A2353D6D-622D-3351-D55F-81DDC79CB6DB}"/>
                </a:ext>
              </a:extLst>
            </p:cNvPr>
            <p:cNvSpPr/>
            <p:nvPr/>
          </p:nvSpPr>
          <p:spPr>
            <a:xfrm>
              <a:off x="7736484" y="5517452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AFD12F-AFB2-28CE-6281-5A6BFD49C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70154" y="2002303"/>
            <a:ext cx="3566743" cy="28533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9469B8-682B-9126-F7D5-26A5DB55E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437" y="2510189"/>
            <a:ext cx="3673166" cy="2152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A17B75-7146-7C26-3EE1-1AA360DE3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784" y="2673603"/>
            <a:ext cx="3669078" cy="191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36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AC0710-D1BF-9CF5-5F43-DD2FD3FB1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38100" dist="50800" dir="5400000" sx="1000" sy="1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8EC8381-9E93-6206-3F87-4BB10EE83489}"/>
              </a:ext>
            </a:extLst>
          </p:cNvPr>
          <p:cNvSpPr/>
          <p:nvPr/>
        </p:nvSpPr>
        <p:spPr>
          <a:xfrm rot="16200000">
            <a:off x="1604250" y="3234943"/>
            <a:ext cx="292668" cy="132960"/>
          </a:xfrm>
          <a:prstGeom prst="triangle">
            <a:avLst/>
          </a:prstGeom>
          <a:solidFill>
            <a:srgbClr val="A99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118442B-746C-C8A3-7DEC-C190F0F58475}"/>
              </a:ext>
            </a:extLst>
          </p:cNvPr>
          <p:cNvSpPr/>
          <p:nvPr/>
        </p:nvSpPr>
        <p:spPr>
          <a:xfrm rot="5400000">
            <a:off x="10187251" y="3234942"/>
            <a:ext cx="292674" cy="132964"/>
          </a:xfrm>
          <a:prstGeom prst="triangle">
            <a:avLst/>
          </a:prstGeom>
          <a:solidFill>
            <a:srgbClr val="A99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D73E42-0041-26BD-5AEB-987E3B0BEACF}"/>
              </a:ext>
            </a:extLst>
          </p:cNvPr>
          <p:cNvGrpSpPr/>
          <p:nvPr/>
        </p:nvGrpSpPr>
        <p:grpSpPr>
          <a:xfrm>
            <a:off x="-8580606" y="691116"/>
            <a:ext cx="7910624" cy="5263117"/>
            <a:chOff x="2140688" y="691116"/>
            <a:chExt cx="7910624" cy="5263117"/>
          </a:xfrm>
        </p:grpSpPr>
        <p:sp>
          <p:nvSpPr>
            <p:cNvPr id="14" name="Rectangle: Diagonal Corners Snipped 13">
              <a:extLst>
                <a:ext uri="{FF2B5EF4-FFF2-40B4-BE49-F238E27FC236}">
                  <a16:creationId xmlns:a16="http://schemas.microsoft.com/office/drawing/2014/main" id="{62597719-E5AB-265D-8995-94F6C9525CD8}"/>
                </a:ext>
              </a:extLst>
            </p:cNvPr>
            <p:cNvSpPr/>
            <p:nvPr/>
          </p:nvSpPr>
          <p:spPr>
            <a:xfrm>
              <a:off x="2140688" y="903768"/>
              <a:ext cx="7910624" cy="5050465"/>
            </a:xfrm>
            <a:prstGeom prst="snip2DiagRect">
              <a:avLst/>
            </a:prstGeom>
            <a:gradFill flip="none" rotWithShape="1">
              <a:gsLst>
                <a:gs pos="100000">
                  <a:schemeClr val="tx1">
                    <a:alpha val="71000"/>
                  </a:schemeClr>
                </a:gs>
                <a:gs pos="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8F021D-68BE-A626-7A4B-33BDD3315277}"/>
                </a:ext>
              </a:extLst>
            </p:cNvPr>
            <p:cNvSpPr txBox="1"/>
            <p:nvPr/>
          </p:nvSpPr>
          <p:spPr>
            <a:xfrm>
              <a:off x="6499089" y="2510189"/>
              <a:ext cx="16241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Concept</a:t>
              </a:r>
              <a:endParaRPr lang="en-A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2EC59B-A1E4-0B1A-4C65-FCD8DCD76CF7}"/>
                </a:ext>
              </a:extLst>
            </p:cNvPr>
            <p:cNvSpPr txBox="1"/>
            <p:nvPr/>
          </p:nvSpPr>
          <p:spPr>
            <a:xfrm>
              <a:off x="6499089" y="3228689"/>
              <a:ext cx="265259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D1D5DB"/>
                  </a:solidFill>
                  <a:effectLst/>
                  <a:latin typeface="Candara" panose="020E0502030303020204" pitchFamily="34" charset="0"/>
                </a:rPr>
                <a:t>The concept of this website revolves around creating a visually appealing, user-friendly, and informative online space. Using a minimalist design, clear navigation, and responsive layout, I aim to present my skills and work in a compelling and accessible manner</a:t>
              </a:r>
              <a:endParaRPr lang="en-US" sz="12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55657F50-4947-F05A-D742-25AA29936152}"/>
                </a:ext>
              </a:extLst>
            </p:cNvPr>
            <p:cNvSpPr/>
            <p:nvPr/>
          </p:nvSpPr>
          <p:spPr>
            <a:xfrm>
              <a:off x="2392326" y="691116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32C22DA9-535C-AF64-E6A3-5372E065457B}"/>
                </a:ext>
              </a:extLst>
            </p:cNvPr>
            <p:cNvSpPr/>
            <p:nvPr/>
          </p:nvSpPr>
          <p:spPr>
            <a:xfrm>
              <a:off x="7736484" y="5517452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9EEC9D-8B0A-79BC-2881-AEB50ABA9DEE}"/>
              </a:ext>
            </a:extLst>
          </p:cNvPr>
          <p:cNvGrpSpPr/>
          <p:nvPr/>
        </p:nvGrpSpPr>
        <p:grpSpPr>
          <a:xfrm>
            <a:off x="2140688" y="691116"/>
            <a:ext cx="7910624" cy="5263117"/>
            <a:chOff x="2140688" y="691116"/>
            <a:chExt cx="7910624" cy="5263117"/>
          </a:xfrm>
        </p:grpSpPr>
        <p:sp>
          <p:nvSpPr>
            <p:cNvPr id="4" name="Rectangle: Diagonal Corners Snipped 3">
              <a:extLst>
                <a:ext uri="{FF2B5EF4-FFF2-40B4-BE49-F238E27FC236}">
                  <a16:creationId xmlns:a16="http://schemas.microsoft.com/office/drawing/2014/main" id="{1A98154E-AA16-4496-FFCA-57C076CB09C2}"/>
                </a:ext>
              </a:extLst>
            </p:cNvPr>
            <p:cNvSpPr/>
            <p:nvPr/>
          </p:nvSpPr>
          <p:spPr>
            <a:xfrm>
              <a:off x="2140688" y="903768"/>
              <a:ext cx="7910624" cy="5050465"/>
            </a:xfrm>
            <a:prstGeom prst="snip2DiagRect">
              <a:avLst/>
            </a:prstGeom>
            <a:gradFill flip="none" rotWithShape="1">
              <a:gsLst>
                <a:gs pos="100000">
                  <a:schemeClr val="tx1">
                    <a:alpha val="71000"/>
                  </a:schemeClr>
                </a:gs>
                <a:gs pos="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9DCF4D-FDE3-5325-B162-EA5AA65C870D}"/>
                </a:ext>
              </a:extLst>
            </p:cNvPr>
            <p:cNvSpPr txBox="1"/>
            <p:nvPr/>
          </p:nvSpPr>
          <p:spPr>
            <a:xfrm>
              <a:off x="6499089" y="2510189"/>
              <a:ext cx="21419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</a:t>
              </a:r>
              <a:endParaRPr lang="en-A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D8184C-24A2-8ECD-ABDD-F7C437DEEFD4}"/>
                </a:ext>
              </a:extLst>
            </p:cNvPr>
            <p:cNvSpPr txBox="1"/>
            <p:nvPr/>
          </p:nvSpPr>
          <p:spPr>
            <a:xfrm>
              <a:off x="6499089" y="3228689"/>
              <a:ext cx="265259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D1D5DB"/>
                  </a:solidFill>
                  <a:effectLst/>
                  <a:latin typeface="Candara" panose="020E0502030303020204" pitchFamily="34" charset="0"/>
                </a:rPr>
                <a:t>It has practical applications for both personal and professional use. It serves as a hub for potential employers and collaborators to assess my capabilities and review my work. Additionally, it's a convenient tool for me to present my qualifications and achievements to a global audience.</a:t>
              </a:r>
              <a:endParaRPr lang="en-US" sz="12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: Single Corner Snipped 7">
              <a:extLst>
                <a:ext uri="{FF2B5EF4-FFF2-40B4-BE49-F238E27FC236}">
                  <a16:creationId xmlns:a16="http://schemas.microsoft.com/office/drawing/2014/main" id="{13BE130B-DB54-82F9-CE88-BEFBAFE1DD7D}"/>
                </a:ext>
              </a:extLst>
            </p:cNvPr>
            <p:cNvSpPr/>
            <p:nvPr/>
          </p:nvSpPr>
          <p:spPr>
            <a:xfrm>
              <a:off x="2392326" y="691116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: Single Corner Snipped 8">
              <a:extLst>
                <a:ext uri="{FF2B5EF4-FFF2-40B4-BE49-F238E27FC236}">
                  <a16:creationId xmlns:a16="http://schemas.microsoft.com/office/drawing/2014/main" id="{1B9E1B7F-13BB-738A-D8BA-FD4475CDDBC0}"/>
                </a:ext>
              </a:extLst>
            </p:cNvPr>
            <p:cNvSpPr/>
            <p:nvPr/>
          </p:nvSpPr>
          <p:spPr>
            <a:xfrm>
              <a:off x="7736484" y="5517452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F2AF66-4148-F2B3-91C7-059EAE216A98}"/>
              </a:ext>
            </a:extLst>
          </p:cNvPr>
          <p:cNvGrpSpPr/>
          <p:nvPr/>
        </p:nvGrpSpPr>
        <p:grpSpPr>
          <a:xfrm>
            <a:off x="12861982" y="691116"/>
            <a:ext cx="7910624" cy="5263117"/>
            <a:chOff x="2140688" y="691116"/>
            <a:chExt cx="7910624" cy="5263117"/>
          </a:xfrm>
        </p:grpSpPr>
        <p:sp>
          <p:nvSpPr>
            <p:cNvPr id="20" name="Rectangle: Diagonal Corners Snipped 19">
              <a:extLst>
                <a:ext uri="{FF2B5EF4-FFF2-40B4-BE49-F238E27FC236}">
                  <a16:creationId xmlns:a16="http://schemas.microsoft.com/office/drawing/2014/main" id="{5DB67E49-8995-83DF-1447-C003591E4DF5}"/>
                </a:ext>
              </a:extLst>
            </p:cNvPr>
            <p:cNvSpPr/>
            <p:nvPr/>
          </p:nvSpPr>
          <p:spPr>
            <a:xfrm>
              <a:off x="2140688" y="903768"/>
              <a:ext cx="7910624" cy="5050465"/>
            </a:xfrm>
            <a:prstGeom prst="snip2DiagRect">
              <a:avLst/>
            </a:prstGeom>
            <a:gradFill flip="none" rotWithShape="1">
              <a:gsLst>
                <a:gs pos="100000">
                  <a:schemeClr val="tx1">
                    <a:alpha val="71000"/>
                  </a:schemeClr>
                </a:gs>
                <a:gs pos="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A40CAA-4B72-004D-249B-0BAA1E8A01AA}"/>
                </a:ext>
              </a:extLst>
            </p:cNvPr>
            <p:cNvSpPr txBox="1"/>
            <p:nvPr/>
          </p:nvSpPr>
          <p:spPr>
            <a:xfrm>
              <a:off x="6499089" y="2168256"/>
              <a:ext cx="31725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Room for improvement</a:t>
              </a:r>
              <a:endParaRPr lang="en-A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F4703E-F31D-9F4F-3CB1-D18DA97547A8}"/>
                </a:ext>
              </a:extLst>
            </p:cNvPr>
            <p:cNvSpPr txBox="1"/>
            <p:nvPr/>
          </p:nvSpPr>
          <p:spPr>
            <a:xfrm>
              <a:off x="6499089" y="3228689"/>
              <a:ext cx="26525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D1D5DB"/>
                  </a:solidFill>
                  <a:effectLst/>
                  <a:latin typeface="Candara" panose="020E0502030303020204" pitchFamily="34" charset="0"/>
                </a:rPr>
                <a:t>Using a framework like React could enhance the user experience by allowing for real-time interactions, such as live project filtering or dynamic content loading, making the website more engaging and modern.</a:t>
              </a:r>
              <a:endParaRPr lang="en-US" sz="12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: Single Corner Snipped 22">
              <a:extLst>
                <a:ext uri="{FF2B5EF4-FFF2-40B4-BE49-F238E27FC236}">
                  <a16:creationId xmlns:a16="http://schemas.microsoft.com/office/drawing/2014/main" id="{E271B830-F3AA-B67D-3A51-C6396BCCDCD2}"/>
                </a:ext>
              </a:extLst>
            </p:cNvPr>
            <p:cNvSpPr/>
            <p:nvPr/>
          </p:nvSpPr>
          <p:spPr>
            <a:xfrm>
              <a:off x="2392326" y="691116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Rectangle: Single Corner Snipped 23">
              <a:extLst>
                <a:ext uri="{FF2B5EF4-FFF2-40B4-BE49-F238E27FC236}">
                  <a16:creationId xmlns:a16="http://schemas.microsoft.com/office/drawing/2014/main" id="{28751C30-16FF-1A42-DEA0-86B59FE155E3}"/>
                </a:ext>
              </a:extLst>
            </p:cNvPr>
            <p:cNvSpPr/>
            <p:nvPr/>
          </p:nvSpPr>
          <p:spPr>
            <a:xfrm>
              <a:off x="7736484" y="5517452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3B70F2E-37D0-C7BE-7F6D-EBEEE4EBC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488" y="2722841"/>
            <a:ext cx="3669078" cy="19188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DFAEC90-B60B-8B17-DE84-EB9E915AD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3894" y="2510189"/>
            <a:ext cx="3673166" cy="21522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A9BD5F-E332-0EA2-FE76-ACD9D85023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620" y="2578207"/>
            <a:ext cx="3961905" cy="17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21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63F45-08F5-EEB7-B263-8840831E8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38100" dist="50800" dir="5400000" sx="1000" sy="1000" algn="ctr" rotWithShape="0">
              <a:srgbClr val="000000">
                <a:alpha val="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3238061-D79B-A591-5239-44B0FE0A8056}"/>
              </a:ext>
            </a:extLst>
          </p:cNvPr>
          <p:cNvGrpSpPr/>
          <p:nvPr/>
        </p:nvGrpSpPr>
        <p:grpSpPr>
          <a:xfrm>
            <a:off x="2140688" y="691116"/>
            <a:ext cx="7910624" cy="5263117"/>
            <a:chOff x="2140688" y="691116"/>
            <a:chExt cx="7910624" cy="5263117"/>
          </a:xfrm>
        </p:grpSpPr>
        <p:sp>
          <p:nvSpPr>
            <p:cNvPr id="4" name="Rectangle: Diagonal Corners Snipped 3">
              <a:extLst>
                <a:ext uri="{FF2B5EF4-FFF2-40B4-BE49-F238E27FC236}">
                  <a16:creationId xmlns:a16="http://schemas.microsoft.com/office/drawing/2014/main" id="{A2F6C68E-7E2B-9D12-5779-27CB67A584DD}"/>
                </a:ext>
              </a:extLst>
            </p:cNvPr>
            <p:cNvSpPr/>
            <p:nvPr/>
          </p:nvSpPr>
          <p:spPr>
            <a:xfrm>
              <a:off x="2140688" y="903768"/>
              <a:ext cx="7910624" cy="5050465"/>
            </a:xfrm>
            <a:prstGeom prst="snip2DiagRect">
              <a:avLst/>
            </a:prstGeom>
            <a:gradFill flip="none" rotWithShape="1">
              <a:gsLst>
                <a:gs pos="100000">
                  <a:schemeClr val="tx1">
                    <a:alpha val="71000"/>
                  </a:schemeClr>
                </a:gs>
                <a:gs pos="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170E6C-7640-6CBE-54EA-E83AAA17A6EB}"/>
                </a:ext>
              </a:extLst>
            </p:cNvPr>
            <p:cNvSpPr txBox="1"/>
            <p:nvPr/>
          </p:nvSpPr>
          <p:spPr>
            <a:xfrm>
              <a:off x="6499089" y="2168256"/>
              <a:ext cx="31725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Room for improvement</a:t>
              </a:r>
              <a:endParaRPr lang="en-A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84F09F-8425-B592-C1FC-03DE8B0D92BB}"/>
                </a:ext>
              </a:extLst>
            </p:cNvPr>
            <p:cNvSpPr txBox="1"/>
            <p:nvPr/>
          </p:nvSpPr>
          <p:spPr>
            <a:xfrm>
              <a:off x="6499089" y="3228689"/>
              <a:ext cx="26525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D1D5DB"/>
                  </a:solidFill>
                  <a:effectLst/>
                  <a:latin typeface="Candara" panose="020E0502030303020204" pitchFamily="34" charset="0"/>
                </a:rPr>
                <a:t>Using a framework like React could enhance the user experience by allowing for real-time interactions, such as live project filtering or dynamic content loading, making the website more engaging and modern.</a:t>
              </a:r>
              <a:endParaRPr lang="en-US" sz="12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Single Corner Snipped 6">
              <a:extLst>
                <a:ext uri="{FF2B5EF4-FFF2-40B4-BE49-F238E27FC236}">
                  <a16:creationId xmlns:a16="http://schemas.microsoft.com/office/drawing/2014/main" id="{5C1EABBE-77BD-BF6F-5544-AFF71C6870A9}"/>
                </a:ext>
              </a:extLst>
            </p:cNvPr>
            <p:cNvSpPr/>
            <p:nvPr/>
          </p:nvSpPr>
          <p:spPr>
            <a:xfrm>
              <a:off x="2392326" y="691116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Rectangle: Single Corner Snipped 7">
              <a:extLst>
                <a:ext uri="{FF2B5EF4-FFF2-40B4-BE49-F238E27FC236}">
                  <a16:creationId xmlns:a16="http://schemas.microsoft.com/office/drawing/2014/main" id="{689FD4F5-7F4C-1F6F-4191-8F1B90D600A5}"/>
                </a:ext>
              </a:extLst>
            </p:cNvPr>
            <p:cNvSpPr/>
            <p:nvPr/>
          </p:nvSpPr>
          <p:spPr>
            <a:xfrm>
              <a:off x="7736484" y="5517452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CF5B7C-31D4-94A2-C568-57CE0EE13D0B}"/>
              </a:ext>
            </a:extLst>
          </p:cNvPr>
          <p:cNvGrpSpPr/>
          <p:nvPr/>
        </p:nvGrpSpPr>
        <p:grpSpPr>
          <a:xfrm>
            <a:off x="-8763997" y="691116"/>
            <a:ext cx="7910624" cy="5263117"/>
            <a:chOff x="2140688" y="691116"/>
            <a:chExt cx="7910624" cy="5263117"/>
          </a:xfrm>
        </p:grpSpPr>
        <p:sp>
          <p:nvSpPr>
            <p:cNvPr id="11" name="Rectangle: Diagonal Corners Snipped 10">
              <a:extLst>
                <a:ext uri="{FF2B5EF4-FFF2-40B4-BE49-F238E27FC236}">
                  <a16:creationId xmlns:a16="http://schemas.microsoft.com/office/drawing/2014/main" id="{42D29988-396A-DC76-BF29-44F0FEA083FB}"/>
                </a:ext>
              </a:extLst>
            </p:cNvPr>
            <p:cNvSpPr/>
            <p:nvPr/>
          </p:nvSpPr>
          <p:spPr>
            <a:xfrm>
              <a:off x="2140688" y="903768"/>
              <a:ext cx="7910624" cy="5050465"/>
            </a:xfrm>
            <a:prstGeom prst="snip2DiagRect">
              <a:avLst/>
            </a:prstGeom>
            <a:gradFill flip="none" rotWithShape="1">
              <a:gsLst>
                <a:gs pos="100000">
                  <a:schemeClr val="tx1">
                    <a:alpha val="71000"/>
                  </a:schemeClr>
                </a:gs>
                <a:gs pos="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730E51-7491-A002-9B54-EE13D896B4A8}"/>
                </a:ext>
              </a:extLst>
            </p:cNvPr>
            <p:cNvSpPr txBox="1"/>
            <p:nvPr/>
          </p:nvSpPr>
          <p:spPr>
            <a:xfrm>
              <a:off x="6499089" y="2510189"/>
              <a:ext cx="21419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</a:t>
              </a:r>
              <a:endParaRPr lang="en-A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E1EB1B-79D8-4181-2093-DDB245B915BB}"/>
                </a:ext>
              </a:extLst>
            </p:cNvPr>
            <p:cNvSpPr txBox="1"/>
            <p:nvPr/>
          </p:nvSpPr>
          <p:spPr>
            <a:xfrm>
              <a:off x="6499089" y="3228689"/>
              <a:ext cx="265259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D1D5DB"/>
                  </a:solidFill>
                  <a:effectLst/>
                  <a:latin typeface="Candara" panose="020E0502030303020204" pitchFamily="34" charset="0"/>
                </a:rPr>
                <a:t>It has practical applications for both personal and professional use. It serves as a hub for potential employers and collaborators to assess my capabilities and review my work. Additionally, it's a convenient tool for me to present my qualifications and achievements to a global audience.</a:t>
              </a:r>
              <a:endParaRPr lang="en-US" sz="12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: Single Corner Snipped 13">
              <a:extLst>
                <a:ext uri="{FF2B5EF4-FFF2-40B4-BE49-F238E27FC236}">
                  <a16:creationId xmlns:a16="http://schemas.microsoft.com/office/drawing/2014/main" id="{F938C3E2-4883-B05E-4F91-D64DE066079A}"/>
                </a:ext>
              </a:extLst>
            </p:cNvPr>
            <p:cNvSpPr/>
            <p:nvPr/>
          </p:nvSpPr>
          <p:spPr>
            <a:xfrm>
              <a:off x="2392326" y="691116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9E9D2E66-EE90-8EAA-0980-91A54687397B}"/>
                </a:ext>
              </a:extLst>
            </p:cNvPr>
            <p:cNvSpPr/>
            <p:nvPr/>
          </p:nvSpPr>
          <p:spPr>
            <a:xfrm>
              <a:off x="7736484" y="5517452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588EB9-A49C-440F-21F5-11F8C8458F76}"/>
              </a:ext>
            </a:extLst>
          </p:cNvPr>
          <p:cNvGrpSpPr/>
          <p:nvPr/>
        </p:nvGrpSpPr>
        <p:grpSpPr>
          <a:xfrm>
            <a:off x="13045373" y="789986"/>
            <a:ext cx="7910624" cy="5263117"/>
            <a:chOff x="2140688" y="691116"/>
            <a:chExt cx="7910624" cy="5263117"/>
          </a:xfrm>
        </p:grpSpPr>
        <p:sp>
          <p:nvSpPr>
            <p:cNvPr id="18" name="Rectangle: Diagonal Corners Snipped 17">
              <a:extLst>
                <a:ext uri="{FF2B5EF4-FFF2-40B4-BE49-F238E27FC236}">
                  <a16:creationId xmlns:a16="http://schemas.microsoft.com/office/drawing/2014/main" id="{03ABE3B3-4DEA-7A0C-62B4-4D5F1BD8A897}"/>
                </a:ext>
              </a:extLst>
            </p:cNvPr>
            <p:cNvSpPr/>
            <p:nvPr/>
          </p:nvSpPr>
          <p:spPr>
            <a:xfrm>
              <a:off x="2140688" y="903768"/>
              <a:ext cx="7910624" cy="5050465"/>
            </a:xfrm>
            <a:prstGeom prst="snip2DiagRect">
              <a:avLst/>
            </a:prstGeom>
            <a:gradFill flip="none" rotWithShape="1">
              <a:gsLst>
                <a:gs pos="100000">
                  <a:schemeClr val="tx1">
                    <a:alpha val="71000"/>
                  </a:schemeClr>
                </a:gs>
                <a:gs pos="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232F2A-1C4D-FE0B-64F7-5AA85D57E606}"/>
                </a:ext>
              </a:extLst>
            </p:cNvPr>
            <p:cNvSpPr txBox="1"/>
            <p:nvPr/>
          </p:nvSpPr>
          <p:spPr>
            <a:xfrm>
              <a:off x="3796053" y="2822298"/>
              <a:ext cx="55439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 YOU</a:t>
              </a:r>
              <a:endParaRPr lang="en-AU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Single Corner Snipped 20">
              <a:extLst>
                <a:ext uri="{FF2B5EF4-FFF2-40B4-BE49-F238E27FC236}">
                  <a16:creationId xmlns:a16="http://schemas.microsoft.com/office/drawing/2014/main" id="{06D7C9D7-7839-C38B-E635-9AA200770777}"/>
                </a:ext>
              </a:extLst>
            </p:cNvPr>
            <p:cNvSpPr/>
            <p:nvPr/>
          </p:nvSpPr>
          <p:spPr>
            <a:xfrm>
              <a:off x="2392326" y="691116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Rectangle: Single Corner Snipped 21">
              <a:extLst>
                <a:ext uri="{FF2B5EF4-FFF2-40B4-BE49-F238E27FC236}">
                  <a16:creationId xmlns:a16="http://schemas.microsoft.com/office/drawing/2014/main" id="{641228DF-492E-D107-0F69-B6722E1864F2}"/>
                </a:ext>
              </a:extLst>
            </p:cNvPr>
            <p:cNvSpPr/>
            <p:nvPr/>
          </p:nvSpPr>
          <p:spPr>
            <a:xfrm>
              <a:off x="7736484" y="5517452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E8E1183-F1AD-EBFB-9446-74FB6E8D4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40146" y="2744165"/>
            <a:ext cx="3669078" cy="19188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0D4F8E-CEA0-2E7A-2169-A480D6E3C9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190" y="2578207"/>
            <a:ext cx="3961905" cy="17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77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4B1A84-3F31-A8A2-C309-1F5D2DAF6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38100" dist="50800" dir="5400000" sx="1000" sy="1000" algn="ctr" rotWithShape="0">
              <a:srgbClr val="000000">
                <a:alpha val="0"/>
              </a:srgb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18E8516-DB03-D8FD-B57B-502F4E6BB129}"/>
              </a:ext>
            </a:extLst>
          </p:cNvPr>
          <p:cNvGrpSpPr/>
          <p:nvPr/>
        </p:nvGrpSpPr>
        <p:grpSpPr>
          <a:xfrm>
            <a:off x="2140688" y="691116"/>
            <a:ext cx="7910624" cy="5263117"/>
            <a:chOff x="2140688" y="691116"/>
            <a:chExt cx="7910624" cy="5263117"/>
          </a:xfrm>
        </p:grpSpPr>
        <p:sp>
          <p:nvSpPr>
            <p:cNvPr id="25" name="Rectangle: Diagonal Corners Snipped 24">
              <a:extLst>
                <a:ext uri="{FF2B5EF4-FFF2-40B4-BE49-F238E27FC236}">
                  <a16:creationId xmlns:a16="http://schemas.microsoft.com/office/drawing/2014/main" id="{38FA2018-1CA4-F188-33F6-0825FEEB3275}"/>
                </a:ext>
              </a:extLst>
            </p:cNvPr>
            <p:cNvSpPr/>
            <p:nvPr/>
          </p:nvSpPr>
          <p:spPr>
            <a:xfrm>
              <a:off x="2140688" y="903768"/>
              <a:ext cx="7910624" cy="5050465"/>
            </a:xfrm>
            <a:prstGeom prst="snip2DiagRect">
              <a:avLst/>
            </a:prstGeom>
            <a:gradFill flip="none" rotWithShape="1">
              <a:gsLst>
                <a:gs pos="100000">
                  <a:schemeClr val="tx1">
                    <a:alpha val="71000"/>
                  </a:schemeClr>
                </a:gs>
                <a:gs pos="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Rectangle: Single Corner Snipped 27">
              <a:extLst>
                <a:ext uri="{FF2B5EF4-FFF2-40B4-BE49-F238E27FC236}">
                  <a16:creationId xmlns:a16="http://schemas.microsoft.com/office/drawing/2014/main" id="{8C0CD244-EF90-9C42-B246-3F27D7CCA919}"/>
                </a:ext>
              </a:extLst>
            </p:cNvPr>
            <p:cNvSpPr/>
            <p:nvPr/>
          </p:nvSpPr>
          <p:spPr>
            <a:xfrm>
              <a:off x="2392326" y="691116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" name="Rectangle: Single Corner Snipped 28">
              <a:extLst>
                <a:ext uri="{FF2B5EF4-FFF2-40B4-BE49-F238E27FC236}">
                  <a16:creationId xmlns:a16="http://schemas.microsoft.com/office/drawing/2014/main" id="{3B4CAD81-76BA-5458-E295-8DAF1D114A2C}"/>
                </a:ext>
              </a:extLst>
            </p:cNvPr>
            <p:cNvSpPr/>
            <p:nvPr/>
          </p:nvSpPr>
          <p:spPr>
            <a:xfrm>
              <a:off x="7736484" y="5517452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50E96F4-9D88-1CB1-7673-033600506664}"/>
              </a:ext>
            </a:extLst>
          </p:cNvPr>
          <p:cNvGrpSpPr/>
          <p:nvPr/>
        </p:nvGrpSpPr>
        <p:grpSpPr>
          <a:xfrm>
            <a:off x="-8567834" y="691116"/>
            <a:ext cx="7910624" cy="5263117"/>
            <a:chOff x="2140688" y="691116"/>
            <a:chExt cx="7910624" cy="5263117"/>
          </a:xfrm>
        </p:grpSpPr>
        <p:sp>
          <p:nvSpPr>
            <p:cNvPr id="32" name="Rectangle: Diagonal Corners Snipped 31">
              <a:extLst>
                <a:ext uri="{FF2B5EF4-FFF2-40B4-BE49-F238E27FC236}">
                  <a16:creationId xmlns:a16="http://schemas.microsoft.com/office/drawing/2014/main" id="{29A65E2D-4C04-A36B-15EA-88926A2B262C}"/>
                </a:ext>
              </a:extLst>
            </p:cNvPr>
            <p:cNvSpPr/>
            <p:nvPr/>
          </p:nvSpPr>
          <p:spPr>
            <a:xfrm>
              <a:off x="2140688" y="903768"/>
              <a:ext cx="7910624" cy="5050465"/>
            </a:xfrm>
            <a:prstGeom prst="snip2DiagRect">
              <a:avLst/>
            </a:prstGeom>
            <a:gradFill flip="none" rotWithShape="1">
              <a:gsLst>
                <a:gs pos="100000">
                  <a:schemeClr val="tx1">
                    <a:alpha val="71000"/>
                  </a:schemeClr>
                </a:gs>
                <a:gs pos="0">
                  <a:srgbClr val="131F24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506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6ECB0E-3349-D8E1-7EEC-9E4E760AC4AC}"/>
                </a:ext>
              </a:extLst>
            </p:cNvPr>
            <p:cNvSpPr txBox="1"/>
            <p:nvPr/>
          </p:nvSpPr>
          <p:spPr>
            <a:xfrm>
              <a:off x="6499089" y="2168256"/>
              <a:ext cx="31725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Room for improvement</a:t>
              </a:r>
              <a:endParaRPr lang="en-A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3A8FEB-23D4-F975-24A0-B804E0E4618D}"/>
                </a:ext>
              </a:extLst>
            </p:cNvPr>
            <p:cNvSpPr txBox="1"/>
            <p:nvPr/>
          </p:nvSpPr>
          <p:spPr>
            <a:xfrm>
              <a:off x="6499089" y="3228689"/>
              <a:ext cx="26525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D1D5DB"/>
                  </a:solidFill>
                  <a:effectLst/>
                  <a:latin typeface="Candara" panose="020E0502030303020204" pitchFamily="34" charset="0"/>
                </a:rPr>
                <a:t>Using a framework like React could enhance the user experience by allowing for real-time interactions, such as live project filtering or dynamic content loading, making the website more engaging and modern.</a:t>
              </a:r>
              <a:endParaRPr lang="en-US" sz="12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: Single Corner Snipped 34">
              <a:extLst>
                <a:ext uri="{FF2B5EF4-FFF2-40B4-BE49-F238E27FC236}">
                  <a16:creationId xmlns:a16="http://schemas.microsoft.com/office/drawing/2014/main" id="{16FBD114-686A-632D-6F3C-0E73D3CED74D}"/>
                </a:ext>
              </a:extLst>
            </p:cNvPr>
            <p:cNvSpPr/>
            <p:nvPr/>
          </p:nvSpPr>
          <p:spPr>
            <a:xfrm>
              <a:off x="2392326" y="691116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Rectangle: Single Corner Snipped 35">
              <a:extLst>
                <a:ext uri="{FF2B5EF4-FFF2-40B4-BE49-F238E27FC236}">
                  <a16:creationId xmlns:a16="http://schemas.microsoft.com/office/drawing/2014/main" id="{BA9CC092-9802-A114-B737-8F90C194330D}"/>
                </a:ext>
              </a:extLst>
            </p:cNvPr>
            <p:cNvSpPr/>
            <p:nvPr/>
          </p:nvSpPr>
          <p:spPr>
            <a:xfrm>
              <a:off x="7736484" y="5517452"/>
              <a:ext cx="1935125" cy="212652"/>
            </a:xfrm>
            <a:prstGeom prst="snip1Rect">
              <a:avLst>
                <a:gd name="adj" fmla="val 50000"/>
              </a:avLst>
            </a:prstGeom>
            <a:solidFill>
              <a:srgbClr val="50656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7" name="Picture 28" descr="Leonardo da Vinci | Biography, Art, Paintings">
              <a:extLst>
                <a:ext uri="{FF2B5EF4-FFF2-40B4-BE49-F238E27FC236}">
                  <a16:creationId xmlns:a16="http://schemas.microsoft.com/office/drawing/2014/main" id="{55502916-14F8-989B-832F-B26D651D4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227" y="1807536"/>
              <a:ext cx="2252489" cy="3189364"/>
            </a:xfrm>
            <a:prstGeom prst="rect">
              <a:avLst/>
            </a:prstGeom>
            <a:effectLst>
              <a:outerShdw blurRad="261791" dist="183992" dir="2700000" algn="tl" rotWithShape="0">
                <a:prstClr val="black">
                  <a:alpha val="7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4A1B9E2-364F-4C2D-C763-14424D01A905}"/>
              </a:ext>
            </a:extLst>
          </p:cNvPr>
          <p:cNvSpPr txBox="1"/>
          <p:nvPr/>
        </p:nvSpPr>
        <p:spPr>
          <a:xfrm>
            <a:off x="3577213" y="2813190"/>
            <a:ext cx="5543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AU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7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562</Words>
  <Application>Microsoft Office PowerPoint</Application>
  <PresentationFormat>Widescreen</PresentationFormat>
  <Paragraphs>33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Trajan Pro</vt:lpstr>
      <vt:lpstr>Calibri Light</vt:lpstr>
      <vt:lpstr>Candara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Urrutia</dc:creator>
  <cp:lastModifiedBy>Jahnavi .</cp:lastModifiedBy>
  <cp:revision>6</cp:revision>
  <dcterms:created xsi:type="dcterms:W3CDTF">2023-08-16T03:00:51Z</dcterms:created>
  <dcterms:modified xsi:type="dcterms:W3CDTF">2023-11-02T23:20:19Z</dcterms:modified>
</cp:coreProperties>
</file>